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77" r:id="rId5"/>
    <p:sldId id="379" r:id="rId6"/>
    <p:sldId id="329" r:id="rId7"/>
    <p:sldId id="361" r:id="rId8"/>
    <p:sldId id="362" r:id="rId9"/>
    <p:sldId id="391" r:id="rId10"/>
    <p:sldId id="383" r:id="rId11"/>
    <p:sldId id="387" r:id="rId12"/>
    <p:sldId id="386" r:id="rId13"/>
    <p:sldId id="388" r:id="rId14"/>
    <p:sldId id="382" r:id="rId15"/>
    <p:sldId id="389" r:id="rId16"/>
    <p:sldId id="390" r:id="rId17"/>
    <p:sldId id="378" r:id="rId18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LIDE STARTERS" id="{ACC24B29-0CC7-491A-A98A-CF7CBDBE501E}">
          <p14:sldIdLst>
            <p14:sldId id="377"/>
            <p14:sldId id="379"/>
            <p14:sldId id="329"/>
            <p14:sldId id="361"/>
            <p14:sldId id="362"/>
            <p14:sldId id="391"/>
            <p14:sldId id="383"/>
            <p14:sldId id="387"/>
            <p14:sldId id="386"/>
            <p14:sldId id="388"/>
            <p14:sldId id="382"/>
            <p14:sldId id="389"/>
            <p14:sldId id="390"/>
          </p14:sldIdLst>
        </p14:section>
        <p14:section name="THANK YOU" id="{6CD91DAB-8EC3-4802-89E9-0F1C7022FB28}">
          <p14:sldIdLst>
            <p14:sldId id="37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DC5924"/>
    <a:srgbClr val="B7472A"/>
    <a:srgbClr val="000000"/>
    <a:srgbClr val="FFFFFF"/>
    <a:srgbClr val="75D1FF"/>
    <a:srgbClr val="11161C"/>
    <a:srgbClr val="7F7F7F"/>
    <a:srgbClr val="F2F2F2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972" autoAdjust="0"/>
  </p:normalViewPr>
  <p:slideViewPr>
    <p:cSldViewPr snapToGrid="0">
      <p:cViewPr>
        <p:scale>
          <a:sx n="70" d="100"/>
          <a:sy n="70" d="100"/>
        </p:scale>
        <p:origin x="1166" y="374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3162"/>
    </p:cViewPr>
  </p:sorterViewPr>
  <p:notesViewPr>
    <p:cSldViewPr snapToGrid="0">
      <p:cViewPr>
        <p:scale>
          <a:sx n="66" d="100"/>
          <a:sy n="66" d="100"/>
        </p:scale>
        <p:origin x="2539" y="28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2/3/2021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jpg>
</file>

<file path=ppt/media/image30.pn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2/3/2021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825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8168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951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467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576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47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003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793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504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682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181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noProof="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noProof="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noProof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noProof="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7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png"/><Relationship Id="rId5" Type="http://schemas.openxmlformats.org/officeDocument/2006/relationships/hyperlink" Target="https://code.visualstudio.com/" TargetMode="External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micropython.org/" TargetMode="External"/><Relationship Id="rId7" Type="http://schemas.openxmlformats.org/officeDocument/2006/relationships/hyperlink" Target="http://docs.micropython.org/en/latest/library/index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docs.micropython.org/" TargetMode="External"/><Relationship Id="rId5" Type="http://schemas.openxmlformats.org/officeDocument/2006/relationships/hyperlink" Target="http://wiki.micropython.org/Home" TargetMode="External"/><Relationship Id="rId4" Type="http://schemas.openxmlformats.org/officeDocument/2006/relationships/hyperlink" Target="https://github.com/micropython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micropython.org/download/esp32/" TargetMode="External"/><Relationship Id="rId2" Type="http://schemas.openxmlformats.org/officeDocument/2006/relationships/hyperlink" Target="http://micropython.org/download/esp8266/" TargetMode="Externa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0.png"/><Relationship Id="rId5" Type="http://schemas.openxmlformats.org/officeDocument/2006/relationships/hyperlink" Target="https://github.com/Epivaral/Sessions" TargetMode="External"/><Relationship Id="rId4" Type="http://schemas.openxmlformats.org/officeDocument/2006/relationships/hyperlink" Target="http://www.studyyourdata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ot-analytics.com/state-of-the-iot-2020-12-billion-iot-connections-surpassing-non-iot-for-the-first-tim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udyyourdata.com/" TargetMode="External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github.com/Epivaral/Sessions/tree/master/IoThub" TargetMode="External"/><Relationship Id="rId4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hyperlink" Target="https://github.com/micropython" TargetMode="External"/><Relationship Id="rId4" Type="http://schemas.openxmlformats.org/officeDocument/2006/relationships/hyperlink" Target="https://micropython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20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forum.micropython.org/viewforum.php?f=10" TargetMode="External"/><Relationship Id="rId5" Type="http://schemas.openxmlformats.org/officeDocument/2006/relationships/image" Target="../media/image16.png"/><Relationship Id="rId10" Type="http://schemas.openxmlformats.org/officeDocument/2006/relationships/image" Target="../media/image24.png"/><Relationship Id="rId4" Type="http://schemas.microsoft.com/office/2007/relationships/hdphoto" Target="../media/hdphoto1.wdp"/><Relationship Id="rId9" Type="http://schemas.openxmlformats.org/officeDocument/2006/relationships/image" Target="../media/image2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7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png"/><Relationship Id="rId5" Type="http://schemas.openxmlformats.org/officeDocument/2006/relationships/hyperlink" Target="https://thonny.org/" TargetMode="Externa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7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png"/><Relationship Id="rId5" Type="http://schemas.openxmlformats.org/officeDocument/2006/relationships/hyperlink" Target="https://dfrobot.gitbooks.io/upycraft/content/" TargetMode="Externa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65836" y="-36552"/>
            <a:ext cx="12257835" cy="6938397"/>
          </a:xfrm>
        </p:spPr>
      </p:pic>
      <p:sp>
        <p:nvSpPr>
          <p:cNvPr id="4" name="Rectangle 3"/>
          <p:cNvSpPr/>
          <p:nvPr/>
        </p:nvSpPr>
        <p:spPr>
          <a:xfrm>
            <a:off x="-65835" y="2264324"/>
            <a:ext cx="12337430" cy="3222075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36991" y="5240124"/>
            <a:ext cx="3316302" cy="7571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n-US" sz="2800" b="1" dirty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Eduardo Pivaral</a:t>
            </a:r>
          </a:p>
          <a:p>
            <a:pPr lvl="0" algn="ctr">
              <a:lnSpc>
                <a:spcPct val="90000"/>
              </a:lnSpc>
            </a:pPr>
            <a:r>
              <a:rPr lang="en-US" sz="2000" dirty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- Febrero 2021 -</a:t>
            </a:r>
            <a:endParaRPr lang="en-US" sz="2800" dirty="0">
              <a:gradFill>
                <a:gsLst>
                  <a:gs pos="0">
                    <a:srgbClr val="75D1FF">
                      <a:lumMod val="5000"/>
                      <a:lumOff val="95000"/>
                    </a:srgbClr>
                  </a:gs>
                  <a:gs pos="100000">
                    <a:srgbClr val="FFFFFF"/>
                  </a:gs>
                </a:gsLst>
                <a:lin ang="5400000" scaled="1"/>
              </a:gradFill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406523" y="1705092"/>
            <a:ext cx="8804365" cy="1311128"/>
          </a:xfrm>
        </p:spPr>
        <p:txBody>
          <a:bodyPr/>
          <a:lstStyle/>
          <a:p>
            <a:r>
              <a:rPr lang="es-GT" dirty="0">
                <a:ln>
                  <a:solidFill>
                    <a:schemeClr val="bg2"/>
                  </a:solidFill>
                </a:ln>
              </a:rPr>
              <a:t>MicroPython</a:t>
            </a:r>
            <a:endParaRPr lang="en-US" dirty="0">
              <a:ln>
                <a:solidFill>
                  <a:schemeClr val="bg2"/>
                </a:solidFill>
              </a:ln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091742" y="2993518"/>
            <a:ext cx="8119146" cy="757130"/>
          </a:xfrm>
        </p:spPr>
        <p:txBody>
          <a:bodyPr/>
          <a:lstStyle/>
          <a:p>
            <a:r>
              <a:rPr lang="en-US" dirty="0">
                <a:ln>
                  <a:solidFill>
                    <a:schemeClr val="bg2"/>
                  </a:solidFill>
                </a:ln>
              </a:rPr>
              <a:t>para aplicaciones IoT</a:t>
            </a:r>
          </a:p>
        </p:txBody>
      </p:sp>
      <p:sp>
        <p:nvSpPr>
          <p:cNvPr id="19" name="Freeform: Shape 18"/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20" name="Picture 19" descr="A picture containing text, lamp, vector graphics, light&#10;&#10;Description automatically generated">
            <a:extLst>
              <a:ext uri="{FF2B5EF4-FFF2-40B4-BE49-F238E27FC236}">
                <a16:creationId xmlns:a16="http://schemas.microsoft.com/office/drawing/2014/main" id="{CC307664-10D8-45E5-BDAF-0FB4719D351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39" y="3229093"/>
            <a:ext cx="2805808" cy="285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DDA827-AFD3-4B25-BAA0-785545E9A2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6122" y="4108717"/>
            <a:ext cx="3241547" cy="480131"/>
          </a:xfrm>
        </p:spPr>
        <p:txBody>
          <a:bodyPr/>
          <a:lstStyle/>
          <a:p>
            <a:pPr algn="ctr"/>
            <a:r>
              <a:rPr lang="es-GT" dirty="0"/>
              <a:t>IDE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49335E-5A0B-4455-AD3A-42B8C81EDC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51507" y="4713088"/>
            <a:ext cx="2320393" cy="940770"/>
          </a:xfrm>
        </p:spPr>
        <p:txBody>
          <a:bodyPr/>
          <a:lstStyle/>
          <a:p>
            <a:pPr algn="r"/>
            <a:r>
              <a:rPr lang="es-GT" sz="3200" dirty="0"/>
              <a:t>VSCode</a:t>
            </a:r>
          </a:p>
          <a:p>
            <a:pPr algn="r"/>
            <a:r>
              <a:rPr lang="es-GT" sz="2000" b="0" dirty="0">
                <a:solidFill>
                  <a:schemeClr val="accent6"/>
                </a:solidFill>
                <a:latin typeface="+mj-lt"/>
              </a:rPr>
              <a:t>*solo Mac y Linux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MicroPython</a:t>
            </a:r>
            <a:endParaRPr lang="en-US" dirty="0"/>
          </a:p>
        </p:txBody>
      </p:sp>
      <p:pic>
        <p:nvPicPr>
          <p:cNvPr id="6" name="Picture 5" descr="A picture containing text, lamp, vector graphics, light&#10;&#10;Description automatically generated">
            <a:extLst>
              <a:ext uri="{FF2B5EF4-FFF2-40B4-BE49-F238E27FC236}">
                <a16:creationId xmlns:a16="http://schemas.microsoft.com/office/drawing/2014/main" id="{DA92C2F6-4B31-4EB9-AC41-4AB5E3F0D50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1" y="765608"/>
            <a:ext cx="2258718" cy="23006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A0EECD-81A6-4CFA-AFC9-6DA88162531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7774" y="889934"/>
            <a:ext cx="6093351" cy="45774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864FB4-1459-4B62-8BA7-E87C469CF603}"/>
              </a:ext>
            </a:extLst>
          </p:cNvPr>
          <p:cNvSpPr txBox="1"/>
          <p:nvPr/>
        </p:nvSpPr>
        <p:spPr>
          <a:xfrm>
            <a:off x="5778596" y="5855219"/>
            <a:ext cx="576570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sz="2400" dirty="0">
                <a:hlinkClick r:id="rId5"/>
              </a:rPr>
              <a:t>https://code.visualstudio.com/</a:t>
            </a:r>
            <a:endParaRPr lang="es-GT" sz="2400" dirty="0"/>
          </a:p>
          <a:p>
            <a:r>
              <a:rPr lang="es-GT" sz="2400" dirty="0">
                <a:solidFill>
                  <a:schemeClr val="accent5"/>
                </a:solidFill>
                <a:latin typeface="+mj-lt"/>
              </a:rPr>
              <a:t>Luego: extensión </a:t>
            </a:r>
            <a:r>
              <a:rPr lang="es-GT" sz="2400" b="1" dirty="0" err="1">
                <a:solidFill>
                  <a:schemeClr val="accent5"/>
                </a:solidFill>
                <a:latin typeface="+mj-lt"/>
              </a:rPr>
              <a:t>Micropython</a:t>
            </a:r>
            <a:r>
              <a:rPr lang="es-GT" sz="2400" b="1" dirty="0">
                <a:solidFill>
                  <a:schemeClr val="accent5"/>
                </a:solidFill>
                <a:latin typeface="+mj-lt"/>
              </a:rPr>
              <a:t> IDE</a:t>
            </a:r>
          </a:p>
        </p:txBody>
      </p:sp>
      <p:pic>
        <p:nvPicPr>
          <p:cNvPr id="8" name="Graphic 7" descr="Download from cloud with solid fill">
            <a:extLst>
              <a:ext uri="{FF2B5EF4-FFF2-40B4-BE49-F238E27FC236}">
                <a16:creationId xmlns:a16="http://schemas.microsoft.com/office/drawing/2014/main" id="{7445352E-C69E-451D-816A-6362A6DBC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00709" y="5821228"/>
            <a:ext cx="677888" cy="6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7804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DDA827-AFD3-4B25-BAA0-785545E9A2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96542" y="3941393"/>
            <a:ext cx="4566001" cy="1046299"/>
          </a:xfrm>
        </p:spPr>
        <p:txBody>
          <a:bodyPr/>
          <a:lstStyle/>
          <a:p>
            <a:pPr algn="ctr"/>
            <a:r>
              <a:rPr lang="es-GT" dirty="0"/>
              <a:t>Referencias útiles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49335E-5A0B-4455-AD3A-42B8C81EDC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90159" y="1858771"/>
            <a:ext cx="7388352" cy="4165243"/>
          </a:xfrm>
        </p:spPr>
        <p:txBody>
          <a:bodyPr/>
          <a:lstStyle/>
          <a:p>
            <a:r>
              <a:rPr lang="es-GT" sz="2000" dirty="0"/>
              <a:t>Homepage: </a:t>
            </a:r>
          </a:p>
          <a:p>
            <a:r>
              <a:rPr lang="es-GT" sz="2000" dirty="0">
                <a:hlinkClick r:id="rId3"/>
              </a:rPr>
              <a:t>https://micropython.org/</a:t>
            </a:r>
            <a:endParaRPr lang="es-GT" sz="2000" dirty="0"/>
          </a:p>
          <a:p>
            <a:r>
              <a:rPr lang="es-GT" sz="2000" dirty="0"/>
              <a:t>Repositorio GitHub: </a:t>
            </a:r>
          </a:p>
          <a:p>
            <a:r>
              <a:rPr lang="es-GT" sz="2000" dirty="0">
                <a:hlinkClick r:id="rId4"/>
              </a:rPr>
              <a:t>https://github.com/micropython</a:t>
            </a:r>
            <a:endParaRPr lang="es-GT" sz="2000" dirty="0"/>
          </a:p>
          <a:p>
            <a:r>
              <a:rPr lang="es-GT" sz="2000" dirty="0"/>
              <a:t>Wiki:</a:t>
            </a:r>
          </a:p>
          <a:p>
            <a:r>
              <a:rPr lang="es-GT" sz="2000" dirty="0">
                <a:hlinkClick r:id="rId5"/>
              </a:rPr>
              <a:t>http://wiki.micropython.org/Home</a:t>
            </a:r>
            <a:endParaRPr lang="es-GT" sz="2000" dirty="0"/>
          </a:p>
          <a:p>
            <a:r>
              <a:rPr lang="es-GT" sz="2000" dirty="0"/>
              <a:t>Documentación:</a:t>
            </a:r>
          </a:p>
          <a:p>
            <a:r>
              <a:rPr lang="es-GT" sz="2000" dirty="0">
                <a:hlinkClick r:id="rId6"/>
              </a:rPr>
              <a:t>http://docs.micropython.org</a:t>
            </a:r>
            <a:endParaRPr lang="es-GT" sz="2000" dirty="0"/>
          </a:p>
          <a:p>
            <a:r>
              <a:rPr lang="es-GT" sz="2000" dirty="0"/>
              <a:t>Librerías incluidas:</a:t>
            </a:r>
          </a:p>
          <a:p>
            <a:r>
              <a:rPr lang="es-GT" sz="2000" dirty="0">
                <a:hlinkClick r:id="rId7"/>
              </a:rPr>
              <a:t>http://docs.micropython.org/en/latest/library/index.html</a:t>
            </a:r>
            <a:endParaRPr lang="es-GT" sz="200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MicroPython</a:t>
            </a:r>
            <a:endParaRPr lang="en-US" dirty="0"/>
          </a:p>
        </p:txBody>
      </p:sp>
      <p:pic>
        <p:nvPicPr>
          <p:cNvPr id="6" name="Picture 5" descr="A picture containing text, lamp, vector graphics, light&#10;&#10;Description automatically generated">
            <a:extLst>
              <a:ext uri="{FF2B5EF4-FFF2-40B4-BE49-F238E27FC236}">
                <a16:creationId xmlns:a16="http://schemas.microsoft.com/office/drawing/2014/main" id="{DA92C2F6-4B31-4EB9-AC41-4AB5E3F0D50D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1" y="765608"/>
            <a:ext cx="2258718" cy="230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93484"/>
      </p:ext>
    </p:extLst>
  </p:cSld>
  <p:clrMapOvr>
    <a:masterClrMapping/>
  </p:clrMapOvr>
  <p:transition spd="slow">
    <p:push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211A10-467C-414C-9A72-07EC73AAC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1106970"/>
          </a:xfrm>
        </p:spPr>
        <p:txBody>
          <a:bodyPr/>
          <a:lstStyle/>
          <a:p>
            <a:r>
              <a:rPr lang="es-GT" dirty="0"/>
              <a:t>Python 3</a:t>
            </a:r>
          </a:p>
          <a:p>
            <a:r>
              <a:rPr lang="es-GT" sz="1400" b="0" dirty="0">
                <a:latin typeface="+mj-lt"/>
              </a:rPr>
              <a:t>https://www.studyyourdata.com/2021/01/install-python-on-windows.html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A496C-DD61-472E-B51F-033BD49F08B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1834348"/>
          </a:xfrm>
        </p:spPr>
        <p:txBody>
          <a:bodyPr/>
          <a:lstStyle/>
          <a:p>
            <a:r>
              <a:rPr lang="es-GT" dirty="0"/>
              <a:t>IDE de tu preferencia</a:t>
            </a:r>
          </a:p>
          <a:p>
            <a:r>
              <a:rPr lang="es-GT" sz="1800" b="0" dirty="0" err="1">
                <a:latin typeface="+mj-lt"/>
              </a:rPr>
              <a:t>uPyCraft</a:t>
            </a:r>
            <a:endParaRPr lang="es-GT" sz="1800" b="0" dirty="0">
              <a:latin typeface="+mj-lt"/>
            </a:endParaRPr>
          </a:p>
          <a:p>
            <a:r>
              <a:rPr lang="es-GT" sz="1800" b="0" dirty="0" err="1">
                <a:latin typeface="+mj-lt"/>
              </a:rPr>
              <a:t>Thonny</a:t>
            </a:r>
            <a:endParaRPr lang="es-GT" sz="1800" b="0" dirty="0">
              <a:latin typeface="+mj-lt"/>
            </a:endParaRPr>
          </a:p>
          <a:p>
            <a:r>
              <a:rPr lang="es-GT" sz="1800" b="0" dirty="0">
                <a:latin typeface="+mj-lt"/>
              </a:rPr>
              <a:t>VSCode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60E84B-FB57-4EBD-91CA-76E17C63B248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701731"/>
          </a:xfrm>
        </p:spPr>
        <p:txBody>
          <a:bodyPr/>
          <a:lstStyle/>
          <a:p>
            <a:r>
              <a:rPr lang="es-GT" dirty="0"/>
              <a:t>Un board compatible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486D36-94E9-49E5-85F3-C20E21094846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3004925"/>
          </a:xfrm>
        </p:spPr>
        <p:txBody>
          <a:bodyPr/>
          <a:lstStyle/>
          <a:p>
            <a:pPr lvl="0"/>
            <a:r>
              <a:rPr lang="es-GT" b="0" dirty="0">
                <a:gradFill>
                  <a:gsLst>
                    <a:gs pos="15000">
                      <a:srgbClr val="0074AF"/>
                    </a:gs>
                    <a:gs pos="47000">
                      <a:srgbClr val="0074AF"/>
                    </a:gs>
                  </a:gsLst>
                  <a:lin ang="5400000" scaled="1"/>
                </a:gradFill>
              </a:rPr>
              <a:t>Flash tool</a:t>
            </a:r>
            <a:r>
              <a:rPr lang="es-GT" dirty="0">
                <a:gradFill>
                  <a:gsLst>
                    <a:gs pos="15000">
                      <a:srgbClr val="0074AF"/>
                    </a:gs>
                    <a:gs pos="47000">
                      <a:srgbClr val="0074AF"/>
                    </a:gs>
                  </a:gsLst>
                  <a:lin ang="5400000" scaled="1"/>
                </a:gradFill>
              </a:rPr>
              <a:t> esptool.py</a:t>
            </a:r>
          </a:p>
          <a:p>
            <a:pPr lvl="0"/>
            <a:r>
              <a:rPr lang="es-GT" sz="1800" b="0" i="1" dirty="0">
                <a:gradFill>
                  <a:gsLst>
                    <a:gs pos="15000">
                      <a:srgbClr val="0074AF"/>
                    </a:gs>
                    <a:gs pos="47000">
                      <a:srgbClr val="0074AF"/>
                    </a:gs>
                  </a:gsLst>
                  <a:lin ang="5400000" scaled="1"/>
                </a:gradFill>
                <a:latin typeface="Segoe UI Light"/>
              </a:rPr>
              <a:t>*solo ESP8266/ESP32</a:t>
            </a:r>
          </a:p>
          <a:p>
            <a:pPr lvl="0"/>
            <a:r>
              <a:rPr lang="es-GT" sz="1600" b="0" dirty="0">
                <a:gradFill>
                  <a:gsLst>
                    <a:gs pos="15000">
                      <a:srgbClr val="0074AF"/>
                    </a:gs>
                    <a:gs pos="47000">
                      <a:srgbClr val="0074AF"/>
                    </a:gs>
                  </a:gsLst>
                  <a:lin ang="5400000" scaled="1"/>
                </a:gradFill>
                <a:latin typeface="Segoe UI Light"/>
                <a:hlinkClick r:id="rId2"/>
              </a:rPr>
              <a:t>http://micropython.org/download/esp8266/</a:t>
            </a:r>
            <a:endParaRPr lang="es-GT" sz="1600" b="0" dirty="0">
              <a:gradFill>
                <a:gsLst>
                  <a:gs pos="15000">
                    <a:srgbClr val="0074AF"/>
                  </a:gs>
                  <a:gs pos="47000">
                    <a:srgbClr val="0074AF"/>
                  </a:gs>
                </a:gsLst>
                <a:lin ang="5400000" scaled="1"/>
              </a:gradFill>
              <a:latin typeface="Segoe UI Light"/>
            </a:endParaRPr>
          </a:p>
          <a:p>
            <a:pPr lvl="0"/>
            <a:r>
              <a:rPr lang="es-GT" sz="1600" b="0" dirty="0">
                <a:gradFill>
                  <a:gsLst>
                    <a:gs pos="15000">
                      <a:srgbClr val="0074AF"/>
                    </a:gs>
                    <a:gs pos="47000">
                      <a:srgbClr val="0074AF"/>
                    </a:gs>
                  </a:gsLst>
                  <a:lin ang="5400000" scaled="1"/>
                </a:gradFill>
                <a:latin typeface="Segoe UI Light"/>
                <a:hlinkClick r:id="rId3"/>
              </a:rPr>
              <a:t>http://micropython.org/download/esp32/</a:t>
            </a:r>
            <a:endParaRPr lang="es-GT" sz="1600" b="0" dirty="0">
              <a:gradFill>
                <a:gsLst>
                  <a:gs pos="15000">
                    <a:srgbClr val="0074AF"/>
                  </a:gs>
                  <a:gs pos="47000">
                    <a:srgbClr val="0074AF"/>
                  </a:gs>
                </a:gsLst>
                <a:lin ang="5400000" scaled="1"/>
              </a:gradFill>
              <a:latin typeface="Segoe UI Light"/>
            </a:endParaRPr>
          </a:p>
          <a:p>
            <a:pPr lvl="0"/>
            <a:endParaRPr lang="es-GT" sz="1600" b="0" dirty="0">
              <a:gradFill>
                <a:gsLst>
                  <a:gs pos="15000">
                    <a:srgbClr val="0074AF"/>
                  </a:gs>
                  <a:gs pos="47000">
                    <a:srgbClr val="0074AF"/>
                  </a:gs>
                </a:gsLst>
                <a:lin ang="5400000" scaled="1"/>
              </a:gradFill>
              <a:latin typeface="Segoe UI Light"/>
            </a:endParaRPr>
          </a:p>
          <a:p>
            <a:endParaRPr lang="es-GT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FD5D218-60A9-4154-A1FC-73CA4423E7F7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1134670"/>
          </a:xfrm>
        </p:spPr>
        <p:txBody>
          <a:bodyPr/>
          <a:lstStyle/>
          <a:p>
            <a:r>
              <a:rPr lang="es-GT" dirty="0"/>
              <a:t>Empieza tu proyecto!</a:t>
            </a:r>
          </a:p>
          <a:p>
            <a:r>
              <a:rPr lang="es-GT" b="0" dirty="0">
                <a:latin typeface="+mj-lt"/>
              </a:rPr>
              <a:t>main.py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6D7DA1-8CD7-4280-AF47-F913977747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994447"/>
            <a:ext cx="12192000" cy="535531"/>
          </a:xfrm>
        </p:spPr>
        <p:txBody>
          <a:bodyPr/>
          <a:lstStyle/>
          <a:p>
            <a:r>
              <a:rPr lang="es-GT" dirty="0"/>
              <a:t>OK, entonces ¿que necesito para comenzar?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F69007-AF9D-475F-87F4-5BA533F5C94A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s-GT" dirty="0"/>
              <a:t>1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65F8CA4-FCAC-4BBB-B540-FF9D434AE451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s-GT" dirty="0"/>
              <a:t>2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8E2ABAD-26CB-40B4-A8A5-91D6756CF78B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s-GT" dirty="0"/>
              <a:t>3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7A5B333-01F6-4163-B8AB-F212B0433A4D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s-GT" dirty="0"/>
              <a:t>4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0525C52-95E8-4E07-A797-E61DB991403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s-GT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716473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6386B-51B5-48AC-A3BB-19989E3EA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939" y="3348225"/>
            <a:ext cx="9107555" cy="1200329"/>
          </a:xfrm>
        </p:spPr>
        <p:txBody>
          <a:bodyPr/>
          <a:lstStyle/>
          <a:p>
            <a:r>
              <a:rPr lang="es-GT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4076802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442303" y="1659981"/>
            <a:ext cx="9107555" cy="1200329"/>
          </a:xfrm>
        </p:spPr>
        <p:txBody>
          <a:bodyPr/>
          <a:lstStyle/>
          <a:p>
            <a:r>
              <a:rPr lang="en-US" dirty="0"/>
              <a:t>Muchas gracias!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34BDD74C-5263-464C-AA3C-D945D23978FF}"/>
              </a:ext>
            </a:extLst>
          </p:cNvPr>
          <p:cNvSpPr txBox="1">
            <a:spLocks/>
          </p:cNvSpPr>
          <p:nvPr/>
        </p:nvSpPr>
        <p:spPr>
          <a:xfrm>
            <a:off x="5177475" y="3400918"/>
            <a:ext cx="5372383" cy="927824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sz="2800" spc="0" dirty="0">
                <a:ln>
                  <a:solidFill>
                    <a:schemeClr val="accent5"/>
                  </a:solidFill>
                </a:ln>
              </a:rPr>
              <a:t>epivaral@studyyourdata.com</a:t>
            </a:r>
          </a:p>
          <a:p>
            <a:r>
              <a:rPr lang="en-US" sz="2800" spc="0" dirty="0">
                <a:ln>
                  <a:solidFill>
                    <a:schemeClr val="accent5"/>
                  </a:solidFill>
                </a:ln>
                <a:hlinkClick r:id="rId4"/>
              </a:rPr>
              <a:t>www.studyyourdata.com</a:t>
            </a:r>
            <a:endParaRPr lang="en-US" sz="2800" spc="0" dirty="0">
              <a:ln>
                <a:solidFill>
                  <a:schemeClr val="accent5"/>
                </a:solidFill>
              </a:ln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99DC0F-548E-4A58-81EB-85144506AC7B}"/>
              </a:ext>
            </a:extLst>
          </p:cNvPr>
          <p:cNvSpPr txBox="1"/>
          <p:nvPr/>
        </p:nvSpPr>
        <p:spPr>
          <a:xfrm>
            <a:off x="7581644" y="5395900"/>
            <a:ext cx="4003649" cy="3678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1100" noProof="0" dirty="0">
                <a:solidFill>
                  <a:schemeClr val="tx1"/>
                </a:solidFill>
              </a:rPr>
              <a:t>Material disponible </a:t>
            </a:r>
            <a:r>
              <a:rPr lang="en-US" sz="1100" noProof="0" dirty="0" err="1">
                <a:solidFill>
                  <a:schemeClr val="tx1"/>
                </a:solidFill>
              </a:rPr>
              <a:t>en</a:t>
            </a:r>
            <a:r>
              <a:rPr lang="en-US" sz="1100" noProof="0" dirty="0">
                <a:solidFill>
                  <a:schemeClr val="tx1"/>
                </a:solidFill>
              </a:rPr>
              <a:t>: </a:t>
            </a:r>
            <a:r>
              <a:rPr lang="en-US" sz="1100" noProof="0" dirty="0">
                <a:solidFill>
                  <a:schemeClr val="tx1"/>
                </a:solidFill>
                <a:hlinkClick r:id="rId5"/>
              </a:rPr>
              <a:t>https://github.com/Epivaral/Sessions</a:t>
            </a:r>
            <a:endParaRPr lang="en-US" sz="1100" noProof="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8220D6-3E4A-40E4-8B17-D7B1EF25E9EE}"/>
              </a:ext>
            </a:extLst>
          </p:cNvPr>
          <p:cNvSpPr txBox="1"/>
          <p:nvPr/>
        </p:nvSpPr>
        <p:spPr>
          <a:xfrm>
            <a:off x="2754104" y="4328742"/>
            <a:ext cx="2079699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1pPr>
            <a:lvl2pPr marL="0"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2pPr>
            <a:lvl3pPr marL="0" inden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15000">
                      <a:srgbClr val="FFFFFF"/>
                    </a:gs>
                    <a:gs pos="47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</a:rPr>
              <a:t>Eduardo Pivaral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75CEC0-0C1D-4258-9035-7FC59185EF80}"/>
              </a:ext>
            </a:extLst>
          </p:cNvPr>
          <p:cNvSpPr txBox="1"/>
          <p:nvPr/>
        </p:nvSpPr>
        <p:spPr>
          <a:xfrm>
            <a:off x="2754104" y="4971606"/>
            <a:ext cx="2238195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1pPr>
            <a:lvl2pPr marL="0"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2pPr>
            <a:lvl3pPr marL="0" inden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15000">
                      <a:srgbClr val="FFFFFF"/>
                    </a:gs>
                    <a:gs pos="47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</a:rPr>
              <a:t>@EduardoDBA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1441BA-28B8-499F-8475-60F44B396A0D}"/>
              </a:ext>
            </a:extLst>
          </p:cNvPr>
          <p:cNvSpPr txBox="1"/>
          <p:nvPr/>
        </p:nvSpPr>
        <p:spPr>
          <a:xfrm>
            <a:off x="2754105" y="5597154"/>
            <a:ext cx="1604211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1pPr>
            <a:lvl2pPr marL="0"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2pPr>
            <a:lvl3pPr marL="0" inden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15000">
                      <a:srgbClr val="FFFFFF"/>
                    </a:gs>
                    <a:gs pos="47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</a:rPr>
              <a:t>Epivaral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706040B-2B1C-4691-A6F5-54936E37223E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779" y="5492111"/>
            <a:ext cx="548640" cy="5486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500057E-C408-4700-B13C-09CCA2F8B2C6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779" y="4241016"/>
            <a:ext cx="548640" cy="548640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ED8BEA7C-814E-42CC-8231-797045024C83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779" y="4866563"/>
            <a:ext cx="548640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8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225550" y="1831639"/>
            <a:ext cx="9740900" cy="3194721"/>
          </a:xfrm>
        </p:spPr>
        <p:txBody>
          <a:bodyPr/>
          <a:lstStyle/>
          <a:p>
            <a:r>
              <a:rPr lang="en-US" sz="3200" b="1" dirty="0"/>
              <a:t>“</a:t>
            </a:r>
            <a:r>
              <a:rPr lang="es-GT" sz="3200" dirty="0"/>
              <a:t>En 2020, por primera vez, hay más conexiones de IoT que conexiones que no lo son.</a:t>
            </a:r>
          </a:p>
          <a:p>
            <a:r>
              <a:rPr lang="es-GT" sz="3200" dirty="0"/>
              <a:t>  De todos los dispositivos activos en el mundo, 54% fueron dispositivos IoT a finales de 2020. </a:t>
            </a:r>
          </a:p>
          <a:p>
            <a:r>
              <a:rPr lang="es-GT" sz="3200" dirty="0"/>
              <a:t>  Para 2025, se espera que haya más de 30 mil millones de conexiones IoT</a:t>
            </a:r>
            <a:r>
              <a:rPr lang="es-GT" sz="3200" b="1" dirty="0"/>
              <a:t>. </a:t>
            </a:r>
          </a:p>
          <a:p>
            <a:r>
              <a:rPr lang="es-GT" sz="3200" b="1" dirty="0"/>
              <a:t>  Casi 4 dispositivos por persona.</a:t>
            </a:r>
            <a:r>
              <a:rPr lang="en-US" sz="3200" dirty="0"/>
              <a:t>”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646172" y="5482967"/>
            <a:ext cx="9329928" cy="246168"/>
          </a:xfrm>
        </p:spPr>
        <p:txBody>
          <a:bodyPr>
            <a:noAutofit/>
          </a:bodyPr>
          <a:lstStyle/>
          <a:p>
            <a:r>
              <a:rPr lang="en-US" sz="1400" dirty="0">
                <a:hlinkClick r:id="rId3"/>
              </a:rPr>
              <a:t>https://iot-analytics.com/state-of-the-iot-2020-12-billion-iot-connections-surpassing-non-iot-for-the-first-time/</a:t>
            </a:r>
            <a:endParaRPr lang="en-US" sz="1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2688" y="243410"/>
            <a:ext cx="670312" cy="580653"/>
          </a:xfrm>
          <a:custGeom>
            <a:avLst/>
            <a:gdLst>
              <a:gd name="connsiteX0" fmla="*/ 603423 w 670312"/>
              <a:gd name="connsiteY0" fmla="*/ 0 h 580653"/>
              <a:gd name="connsiteX1" fmla="*/ 670312 w 670312"/>
              <a:gd name="connsiteY1" fmla="*/ 126662 h 580653"/>
              <a:gd name="connsiteX2" fmla="*/ 557170 w 670312"/>
              <a:gd name="connsiteY2" fmla="*/ 203157 h 580653"/>
              <a:gd name="connsiteX3" fmla="*/ 522302 w 670312"/>
              <a:gd name="connsiteY3" fmla="*/ 293172 h 580653"/>
              <a:gd name="connsiteX4" fmla="*/ 670312 w 670312"/>
              <a:gd name="connsiteY4" fmla="*/ 293172 h 580653"/>
              <a:gd name="connsiteX5" fmla="*/ 670312 w 670312"/>
              <a:gd name="connsiteY5" fmla="*/ 580653 h 580653"/>
              <a:gd name="connsiteX6" fmla="*/ 360772 w 670312"/>
              <a:gd name="connsiteY6" fmla="*/ 580653 h 580653"/>
              <a:gd name="connsiteX7" fmla="*/ 360772 w 670312"/>
              <a:gd name="connsiteY7" fmla="*/ 342272 h 580653"/>
              <a:gd name="connsiteX8" fmla="*/ 415564 w 670312"/>
              <a:gd name="connsiteY8" fmla="*/ 134489 h 580653"/>
              <a:gd name="connsiteX9" fmla="*/ 603423 w 670312"/>
              <a:gd name="connsiteY9" fmla="*/ 0 h 580653"/>
              <a:gd name="connsiteX10" fmla="*/ 242650 w 670312"/>
              <a:gd name="connsiteY10" fmla="*/ 0 h 580653"/>
              <a:gd name="connsiteX11" fmla="*/ 309539 w 670312"/>
              <a:gd name="connsiteY11" fmla="*/ 126662 h 580653"/>
              <a:gd name="connsiteX12" fmla="*/ 196397 w 670312"/>
              <a:gd name="connsiteY12" fmla="*/ 203157 h 580653"/>
              <a:gd name="connsiteX13" fmla="*/ 161530 w 670312"/>
              <a:gd name="connsiteY13" fmla="*/ 293172 h 580653"/>
              <a:gd name="connsiteX14" fmla="*/ 309539 w 670312"/>
              <a:gd name="connsiteY14" fmla="*/ 293172 h 580653"/>
              <a:gd name="connsiteX15" fmla="*/ 309539 w 670312"/>
              <a:gd name="connsiteY15" fmla="*/ 580653 h 580653"/>
              <a:gd name="connsiteX16" fmla="*/ 0 w 670312"/>
              <a:gd name="connsiteY16" fmla="*/ 580653 h 580653"/>
              <a:gd name="connsiteX17" fmla="*/ 0 w 670312"/>
              <a:gd name="connsiteY17" fmla="*/ 342272 h 580653"/>
              <a:gd name="connsiteX18" fmla="*/ 54792 w 670312"/>
              <a:gd name="connsiteY18" fmla="*/ 134489 h 580653"/>
              <a:gd name="connsiteX19" fmla="*/ 242650 w 670312"/>
              <a:gd name="connsiteY19" fmla="*/ 0 h 580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0312" h="580653">
                <a:moveTo>
                  <a:pt x="603423" y="0"/>
                </a:moveTo>
                <a:lnTo>
                  <a:pt x="670312" y="126662"/>
                </a:lnTo>
                <a:cubicBezTo>
                  <a:pt x="615757" y="152279"/>
                  <a:pt x="578043" y="177777"/>
                  <a:pt x="557170" y="203157"/>
                </a:cubicBezTo>
                <a:cubicBezTo>
                  <a:pt x="536297" y="228537"/>
                  <a:pt x="524674" y="258542"/>
                  <a:pt x="522302" y="293172"/>
                </a:cubicBezTo>
                <a:lnTo>
                  <a:pt x="670312" y="293172"/>
                </a:lnTo>
                <a:lnTo>
                  <a:pt x="670312" y="580653"/>
                </a:lnTo>
                <a:lnTo>
                  <a:pt x="360772" y="580653"/>
                </a:lnTo>
                <a:lnTo>
                  <a:pt x="360772" y="342272"/>
                </a:lnTo>
                <a:cubicBezTo>
                  <a:pt x="360772" y="254510"/>
                  <a:pt x="379036" y="185249"/>
                  <a:pt x="415564" y="134489"/>
                </a:cubicBezTo>
                <a:cubicBezTo>
                  <a:pt x="452092" y="83729"/>
                  <a:pt x="514712" y="38900"/>
                  <a:pt x="603423" y="0"/>
                </a:cubicBezTo>
                <a:close/>
                <a:moveTo>
                  <a:pt x="242650" y="0"/>
                </a:moveTo>
                <a:lnTo>
                  <a:pt x="309539" y="126662"/>
                </a:lnTo>
                <a:cubicBezTo>
                  <a:pt x="254985" y="152279"/>
                  <a:pt x="217271" y="177777"/>
                  <a:pt x="196397" y="203157"/>
                </a:cubicBezTo>
                <a:cubicBezTo>
                  <a:pt x="175524" y="228537"/>
                  <a:pt x="163902" y="258542"/>
                  <a:pt x="161530" y="293172"/>
                </a:cubicBezTo>
                <a:lnTo>
                  <a:pt x="309539" y="293172"/>
                </a:lnTo>
                <a:lnTo>
                  <a:pt x="309539" y="580653"/>
                </a:lnTo>
                <a:lnTo>
                  <a:pt x="0" y="580653"/>
                </a:lnTo>
                <a:lnTo>
                  <a:pt x="0" y="342272"/>
                </a:lnTo>
                <a:cubicBezTo>
                  <a:pt x="0" y="254510"/>
                  <a:pt x="18264" y="185249"/>
                  <a:pt x="54792" y="134489"/>
                </a:cubicBezTo>
                <a:cubicBezTo>
                  <a:pt x="91320" y="83729"/>
                  <a:pt x="153940" y="38900"/>
                  <a:pt x="2426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105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51FD126-C52B-4176-AC80-B11BE979B935}"/>
              </a:ext>
            </a:extLst>
          </p:cNvPr>
          <p:cNvSpPr/>
          <p:nvPr/>
        </p:nvSpPr>
        <p:spPr>
          <a:xfrm>
            <a:off x="0" y="-7090"/>
            <a:ext cx="4872302" cy="25564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97D0C0-27B2-42A1-8486-494FCD841B05}"/>
              </a:ext>
            </a:extLst>
          </p:cNvPr>
          <p:cNvSpPr/>
          <p:nvPr/>
        </p:nvSpPr>
        <p:spPr>
          <a:xfrm>
            <a:off x="3446272" y="776"/>
            <a:ext cx="2672443" cy="131267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28572" y="1383350"/>
            <a:ext cx="3729863" cy="1508105"/>
          </a:xfrm>
        </p:spPr>
        <p:txBody>
          <a:bodyPr/>
          <a:lstStyle/>
          <a:p>
            <a:r>
              <a:rPr lang="en-US" sz="2000" dirty="0"/>
              <a:t>SQL Server Database Consultant </a:t>
            </a:r>
            <a:r>
              <a:rPr lang="en-US" sz="2000" b="1" dirty="0"/>
              <a:t>Pythian</a:t>
            </a:r>
          </a:p>
          <a:p>
            <a:r>
              <a:rPr lang="en-US" sz="2000" b="1" dirty="0">
                <a:hlinkClick r:id="rId3"/>
              </a:rPr>
              <a:t>www.studyyourdata.com</a:t>
            </a:r>
            <a:endParaRPr lang="en-US" sz="2000" b="1" dirty="0"/>
          </a:p>
          <a:p>
            <a:endParaRPr lang="en-US" sz="2000" b="1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6960944" y="370101"/>
            <a:ext cx="4728754" cy="1420389"/>
          </a:xfrm>
        </p:spPr>
        <p:txBody>
          <a:bodyPr/>
          <a:lstStyle/>
          <a:p>
            <a:r>
              <a:rPr lang="en-US" sz="1800" dirty="0"/>
              <a:t>Experience</a:t>
            </a:r>
          </a:p>
          <a:p>
            <a:pPr lvl="1"/>
            <a:r>
              <a:rPr lang="en-US" sz="1600" dirty="0"/>
              <a:t>+15 Years of experience working on IT</a:t>
            </a:r>
          </a:p>
          <a:p>
            <a:pPr lvl="1"/>
            <a:r>
              <a:rPr lang="en-US" sz="1600" dirty="0"/>
              <a:t>+10 Years of experience working with SQL Server</a:t>
            </a:r>
          </a:p>
          <a:p>
            <a:pPr lvl="1"/>
            <a:r>
              <a:rPr lang="en-US" sz="1600" dirty="0"/>
              <a:t>Developer of Open-Source tools for SQL Server administration, development and productivity.</a:t>
            </a:r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-208333" y="349294"/>
            <a:ext cx="4083304" cy="1437296"/>
          </a:xfrm>
        </p:spPr>
        <p:txBody>
          <a:bodyPr>
            <a:noAutofit/>
          </a:bodyPr>
          <a:lstStyle/>
          <a:p>
            <a:r>
              <a:rPr lang="en-US" sz="4000" b="1" dirty="0"/>
              <a:t>Eduardo Pivaral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6960944" y="2032207"/>
            <a:ext cx="5074719" cy="2249847"/>
          </a:xfrm>
        </p:spPr>
        <p:txBody>
          <a:bodyPr/>
          <a:lstStyle/>
          <a:p>
            <a:r>
              <a:rPr lang="en-US" sz="2000" dirty="0"/>
              <a:t>Certifications</a:t>
            </a:r>
          </a:p>
          <a:p>
            <a:pPr lvl="1"/>
            <a:r>
              <a:rPr lang="en-US" sz="1800" dirty="0"/>
              <a:t>Azure Database Administrator Associate</a:t>
            </a:r>
          </a:p>
          <a:p>
            <a:pPr lvl="1"/>
            <a:r>
              <a:rPr lang="en-US" sz="1800" dirty="0"/>
              <a:t>Azure Fundamentals</a:t>
            </a:r>
          </a:p>
          <a:p>
            <a:pPr lvl="1"/>
            <a:r>
              <a:rPr lang="en-US" sz="1800" dirty="0"/>
              <a:t>MCSE Data Management and Analytics</a:t>
            </a:r>
          </a:p>
          <a:p>
            <a:pPr lvl="1"/>
            <a:r>
              <a:rPr lang="en-US" sz="1800" dirty="0"/>
              <a:t>MCSA SQL 2016 Database Development</a:t>
            </a:r>
          </a:p>
          <a:p>
            <a:pPr lvl="1"/>
            <a:r>
              <a:rPr lang="en-US" sz="1800" dirty="0"/>
              <a:t>MCSA SQL 2016 Database Administration</a:t>
            </a:r>
          </a:p>
          <a:p>
            <a:pPr lvl="1"/>
            <a:r>
              <a:rPr lang="en-US" sz="1800" dirty="0"/>
              <a:t>MCSA SQL 2012/2014</a:t>
            </a:r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C372AAA2-3215-4D7D-8B6D-63A580B1D566}"/>
              </a:ext>
            </a:extLst>
          </p:cNvPr>
          <p:cNvSpPr txBox="1">
            <a:spLocks/>
          </p:cNvSpPr>
          <p:nvPr/>
        </p:nvSpPr>
        <p:spPr>
          <a:xfrm>
            <a:off x="6960944" y="4645461"/>
            <a:ext cx="5526331" cy="1964127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Community</a:t>
            </a:r>
          </a:p>
          <a:p>
            <a:pPr lvl="1"/>
            <a:r>
              <a:rPr lang="en-US" sz="1800" dirty="0"/>
              <a:t>Regular Author for MSSQLTips.com</a:t>
            </a:r>
          </a:p>
          <a:p>
            <a:pPr lvl="1"/>
            <a:r>
              <a:rPr lang="en-US" sz="1800" dirty="0"/>
              <a:t>Regular Author for SQLServerCentral.com</a:t>
            </a:r>
          </a:p>
          <a:p>
            <a:pPr lvl="1"/>
            <a:r>
              <a:rPr lang="en-US" sz="1800" dirty="0"/>
              <a:t>MSSQLTips.com Rookie of the year 2018</a:t>
            </a:r>
          </a:p>
          <a:p>
            <a:pPr lvl="1"/>
            <a:r>
              <a:rPr lang="en-US" sz="1800" dirty="0"/>
              <a:t>Board member of </a:t>
            </a:r>
            <a:r>
              <a:rPr lang="en-US" sz="1600" dirty="0"/>
              <a:t>Guatemala SQL Server User Group</a:t>
            </a:r>
            <a:endParaRPr lang="en-US" sz="1800" dirty="0"/>
          </a:p>
          <a:p>
            <a:pPr lvl="1"/>
            <a:r>
              <a:rPr lang="en-US" sz="1800" dirty="0"/>
              <a:t>Owner of </a:t>
            </a:r>
            <a:r>
              <a:rPr lang="en-US" sz="1800" b="1" dirty="0"/>
              <a:t>StudyYourdata.com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E85854-EC09-489F-ACF8-4E1D911B524E}"/>
              </a:ext>
            </a:extLst>
          </p:cNvPr>
          <p:cNvSpPr txBox="1"/>
          <p:nvPr/>
        </p:nvSpPr>
        <p:spPr>
          <a:xfrm>
            <a:off x="778199" y="4396334"/>
            <a:ext cx="2079699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1pPr>
            <a:lvl2pPr marL="0"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2pPr>
            <a:lvl3pPr marL="0" inden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b="0" dirty="0"/>
              <a:t>Eduardo Pivaral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A4251F-D058-4214-BE18-246CA6C5927F}"/>
              </a:ext>
            </a:extLst>
          </p:cNvPr>
          <p:cNvSpPr txBox="1"/>
          <p:nvPr/>
        </p:nvSpPr>
        <p:spPr>
          <a:xfrm>
            <a:off x="778199" y="5039198"/>
            <a:ext cx="2238195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1pPr>
            <a:lvl2pPr marL="0"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2pPr>
            <a:lvl3pPr marL="0" inden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b="0" dirty="0"/>
              <a:t>@EduardoDBA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E11CD1-F7C4-42F9-9272-1833549274AB}"/>
              </a:ext>
            </a:extLst>
          </p:cNvPr>
          <p:cNvSpPr txBox="1"/>
          <p:nvPr/>
        </p:nvSpPr>
        <p:spPr>
          <a:xfrm>
            <a:off x="778200" y="5664746"/>
            <a:ext cx="1604211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1pPr>
            <a:lvl2pPr marL="0"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2pPr>
            <a:lvl3pPr marL="0" inden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b="1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b="0" dirty="0"/>
              <a:t>Epivaral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0237193-ACD0-4072-A19C-11A471DB19F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74" y="5559703"/>
            <a:ext cx="548640" cy="5486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1FB5629-D580-4672-8560-0128B7F93AC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74" y="4308608"/>
            <a:ext cx="548640" cy="548640"/>
          </a:xfrm>
          <a:prstGeom prst="rect">
            <a:avLst/>
          </a:prstGeom>
        </p:spPr>
      </p:pic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CC8C2C0F-02C7-4D40-8115-6F31BE89B67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74" y="4934155"/>
            <a:ext cx="548640" cy="548640"/>
          </a:xfrm>
          <a:prstGeom prst="rect">
            <a:avLst/>
          </a:prstGeom>
        </p:spPr>
      </p:pic>
      <p:pic>
        <p:nvPicPr>
          <p:cNvPr id="5" name="Picture 4" descr="A person wearing headphones&#10;&#10;Description automatically generated">
            <a:extLst>
              <a:ext uri="{FF2B5EF4-FFF2-40B4-BE49-F238E27FC236}">
                <a16:creationId xmlns:a16="http://schemas.microsoft.com/office/drawing/2014/main" id="{AA8AD04D-6188-4E59-AD05-BF51B004417D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065" y="128066"/>
            <a:ext cx="2379002" cy="2370761"/>
          </a:xfrm>
          <a:prstGeom prst="ellipse">
            <a:avLst/>
          </a:prstGeom>
          <a:ln w="63500" cap="rnd">
            <a:solidFill>
              <a:schemeClr val="tx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B29FE29-E860-4CA6-AFE5-FC22C38B6A21}"/>
              </a:ext>
            </a:extLst>
          </p:cNvPr>
          <p:cNvSpPr txBox="1"/>
          <p:nvPr/>
        </p:nvSpPr>
        <p:spPr>
          <a:xfrm>
            <a:off x="966422" y="3014704"/>
            <a:ext cx="43932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sz="2400" dirty="0">
                <a:solidFill>
                  <a:schemeClr val="accent4"/>
                </a:solidFill>
                <a:cs typeface="Cavolini" panose="020B0502040204020203" pitchFamily="66" charset="0"/>
              </a:rPr>
              <a:t>*Entusiasta de la electrónica e integración de sistemas</a:t>
            </a:r>
          </a:p>
        </p:txBody>
      </p:sp>
    </p:spTree>
    <p:extLst>
      <p:ext uri="{BB962C8B-B14F-4D97-AF65-F5344CB8AC3E}">
        <p14:creationId xmlns:p14="http://schemas.microsoft.com/office/powerpoint/2010/main" val="2218049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85185E-6 L 2.70833E-6 1.85185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-2.96296E-6 L -2.08333E-7 -2.96296E-6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7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75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uiExpand="1" build="p"/>
      <p:bldP spid="15" grpId="0"/>
      <p:bldP spid="32" grpId="0"/>
      <p:bldP spid="21" grpId="0"/>
      <p:bldP spid="10" grpId="0"/>
      <p:bldP spid="11" grpId="0"/>
      <p:bldP spid="12" grpId="0"/>
      <p:bldP spid="13" grpId="0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 descr="Programmer">
            <a:extLst>
              <a:ext uri="{FF2B5EF4-FFF2-40B4-BE49-F238E27FC236}">
                <a16:creationId xmlns:a16="http://schemas.microsoft.com/office/drawing/2014/main" id="{4CF856D8-0018-4B5F-ABCB-BC6AE60A0C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35301" y="5338110"/>
            <a:ext cx="1184131" cy="1184131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902927"/>
            <a:ext cx="3714704" cy="1968744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“¿Que es?”</a:t>
            </a:r>
          </a:p>
          <a:p>
            <a:pPr lvl="1"/>
            <a:r>
              <a:rPr lang="es-GT" dirty="0"/>
              <a:t>Dispositivos electrónicos con acceso a internet para aplicaciones embebidas de monitoreo y control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915627"/>
            <a:ext cx="3840480" cy="1691745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“¿Como?”</a:t>
            </a:r>
          </a:p>
          <a:p>
            <a:pPr lvl="1"/>
            <a:r>
              <a:rPr lang="es-GT" dirty="0"/>
              <a:t>Todo puede estar conectado a internet y ser controlado remotamente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72498" y="2928327"/>
            <a:ext cx="3773077" cy="1414746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“¿Para?”</a:t>
            </a:r>
          </a:p>
          <a:p>
            <a:pPr lvl="1"/>
            <a:r>
              <a:rPr lang="es-GT" dirty="0"/>
              <a:t>Nuevas posibilidades para integración de sistemas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s-GT" dirty="0"/>
              <a:t>Acrónimo para Internet of </a:t>
            </a:r>
            <a:r>
              <a:rPr lang="es-GT" dirty="0" err="1"/>
              <a:t>Things</a:t>
            </a:r>
            <a:r>
              <a:rPr lang="es-GT" dirty="0"/>
              <a:t> (Internet de las cosas)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255033-7E35-4E91-9E66-E20166530569}"/>
              </a:ext>
            </a:extLst>
          </p:cNvPr>
          <p:cNvSpPr txBox="1"/>
          <p:nvPr/>
        </p:nvSpPr>
        <p:spPr>
          <a:xfrm>
            <a:off x="3818336" y="5858976"/>
            <a:ext cx="83695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sz="2000" dirty="0"/>
              <a:t>Mas </a:t>
            </a:r>
            <a:r>
              <a:rPr lang="es-GT" sz="2000" dirty="0" err="1"/>
              <a:t>info</a:t>
            </a:r>
            <a:r>
              <a:rPr lang="es-GT" sz="2000" dirty="0"/>
              <a:t> aquí: </a:t>
            </a:r>
            <a:r>
              <a:rPr lang="es-GT" sz="2000" dirty="0">
                <a:hlinkClick r:id="rId5"/>
              </a:rPr>
              <a:t>https://github.com/Epivaral/Sessions/tree/master/IoThub</a:t>
            </a:r>
            <a:endParaRPr lang="es-GT" sz="2000" dirty="0"/>
          </a:p>
        </p:txBody>
      </p:sp>
    </p:spTree>
    <p:extLst>
      <p:ext uri="{BB962C8B-B14F-4D97-AF65-F5344CB8AC3E}">
        <p14:creationId xmlns:p14="http://schemas.microsoft.com/office/powerpoint/2010/main" val="31107168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/>
      <p:bldP spid="11" grpId="0" uiExpand="1"/>
      <p:bldP spid="18" grpId="0" uiExpand="1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3E89BB58-1324-4C38-9D52-084A1751C579}"/>
              </a:ext>
            </a:extLst>
          </p:cNvPr>
          <p:cNvSpPr/>
          <p:nvPr/>
        </p:nvSpPr>
        <p:spPr>
          <a:xfrm>
            <a:off x="5220813" y="1493939"/>
            <a:ext cx="3916392" cy="391639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GT" b="1" dirty="0"/>
              <a:t>Python 3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46148" y="-46888"/>
            <a:ext cx="4083304" cy="914096"/>
          </a:xfrm>
        </p:spPr>
        <p:txBody>
          <a:bodyPr/>
          <a:lstStyle/>
          <a:p>
            <a:pPr algn="ctr"/>
            <a:r>
              <a:rPr lang="en-US" dirty="0" err="1"/>
              <a:t>MicroPython</a:t>
            </a:r>
            <a:endParaRPr lang="en-US" dirty="0"/>
          </a:p>
        </p:txBody>
      </p:sp>
      <p:pic>
        <p:nvPicPr>
          <p:cNvPr id="6" name="Picture 5" descr="A picture containing text, lamp, vector graphics, light&#10;&#10;Description automatically generated">
            <a:extLst>
              <a:ext uri="{FF2B5EF4-FFF2-40B4-BE49-F238E27FC236}">
                <a16:creationId xmlns:a16="http://schemas.microsoft.com/office/drawing/2014/main" id="{DA92C2F6-4B31-4EB9-AC41-4AB5E3F0D50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1" y="765608"/>
            <a:ext cx="2258718" cy="2300630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DDA827-AFD3-4B25-BAA0-785545E9A2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7479" y="3980334"/>
            <a:ext cx="3820641" cy="1643527"/>
          </a:xfrm>
        </p:spPr>
        <p:txBody>
          <a:bodyPr/>
          <a:lstStyle/>
          <a:p>
            <a:pPr algn="ctr"/>
            <a:r>
              <a:rPr lang="es-GT" dirty="0"/>
              <a:t>Implementación de </a:t>
            </a:r>
            <a:r>
              <a:rPr lang="es-GT" b="1" dirty="0"/>
              <a:t>Python 3 </a:t>
            </a:r>
            <a:r>
              <a:rPr lang="es-GT" dirty="0"/>
              <a:t>optimizado para ejecutarse en microcontroladores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81CA0F0-C698-43DD-B1F7-0DFEB0483593}"/>
              </a:ext>
            </a:extLst>
          </p:cNvPr>
          <p:cNvSpPr/>
          <p:nvPr/>
        </p:nvSpPr>
        <p:spPr>
          <a:xfrm>
            <a:off x="7260126" y="3316550"/>
            <a:ext cx="2323780" cy="230731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GT" b="1" dirty="0"/>
              <a:t>MicroPython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F60C74-0761-40C5-9DF4-D4A778ACDE56}"/>
              </a:ext>
            </a:extLst>
          </p:cNvPr>
          <p:cNvSpPr txBox="1"/>
          <p:nvPr/>
        </p:nvSpPr>
        <p:spPr>
          <a:xfrm>
            <a:off x="1181947" y="3157407"/>
            <a:ext cx="33161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dirty="0">
                <a:hlinkClick r:id="rId4"/>
              </a:rPr>
              <a:t>https://micropython.org/</a:t>
            </a:r>
            <a:endParaRPr lang="es-GT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D1AE3F-5B86-4DF2-A805-D55C0D29BE88}"/>
              </a:ext>
            </a:extLst>
          </p:cNvPr>
          <p:cNvSpPr txBox="1"/>
          <p:nvPr/>
        </p:nvSpPr>
        <p:spPr>
          <a:xfrm>
            <a:off x="1181947" y="6307344"/>
            <a:ext cx="5600700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R="0" indent="0" algn="ctr" defTabSz="914367" fontAlgn="auto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</a:defRPr>
            </a:lvl1pPr>
            <a:lvl2pPr marL="0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961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227209" inden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tabLst/>
              <a:defRPr sz="1961" b="1">
                <a:solidFill>
                  <a:schemeClr val="tx2"/>
                </a:solidFill>
              </a:defRPr>
            </a:lvl3pPr>
            <a:lvl4pPr marL="451306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67229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l"/>
            <a:r>
              <a:rPr lang="es-GT" sz="2000" b="1" dirty="0"/>
              <a:t>Open source:</a:t>
            </a:r>
            <a:r>
              <a:rPr lang="es-GT" sz="2000" dirty="0"/>
              <a:t> </a:t>
            </a:r>
            <a:r>
              <a:rPr lang="es-GT" sz="2000" dirty="0">
                <a:hlinkClick r:id="rId5"/>
              </a:rPr>
              <a:t>https://github.com/micropython</a:t>
            </a:r>
            <a:endParaRPr lang="es-GT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A941B4D-18B0-400B-9D4D-DA3C91D5C529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564" y="6348818"/>
            <a:ext cx="286383" cy="28638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E0ADE98-E00B-41A8-BAB8-8557F322E738}"/>
              </a:ext>
            </a:extLst>
          </p:cNvPr>
          <p:cNvSpPr txBox="1"/>
          <p:nvPr/>
        </p:nvSpPr>
        <p:spPr>
          <a:xfrm>
            <a:off x="8299995" y="4658508"/>
            <a:ext cx="301841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sz="900" b="1" dirty="0" err="1">
                <a:solidFill>
                  <a:schemeClr val="accent5"/>
                </a:solidFill>
                <a:latin typeface="+mj-lt"/>
              </a:rPr>
              <a:t>btree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– simple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BTree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database</a:t>
            </a:r>
            <a:endParaRPr lang="es-GT" sz="900" dirty="0">
              <a:solidFill>
                <a:schemeClr val="accent5"/>
              </a:solidFill>
              <a:latin typeface="+mj-lt"/>
            </a:endParaRPr>
          </a:p>
          <a:p>
            <a:r>
              <a:rPr lang="es-GT" sz="900" b="1" dirty="0" err="1">
                <a:solidFill>
                  <a:schemeClr val="accent5"/>
                </a:solidFill>
                <a:latin typeface="+mj-lt"/>
              </a:rPr>
              <a:t>framebuf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—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frame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buffer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manipulation</a:t>
            </a:r>
            <a:endParaRPr lang="es-GT" sz="900" dirty="0">
              <a:solidFill>
                <a:schemeClr val="accent5"/>
              </a:solidFill>
              <a:latin typeface="+mj-lt"/>
            </a:endParaRPr>
          </a:p>
          <a:p>
            <a:r>
              <a:rPr lang="es-GT" sz="900" b="1" dirty="0">
                <a:solidFill>
                  <a:schemeClr val="accent5"/>
                </a:solidFill>
                <a:latin typeface="+mj-lt"/>
              </a:rPr>
              <a:t>machine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—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functions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related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to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the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hardware</a:t>
            </a:r>
          </a:p>
          <a:p>
            <a:r>
              <a:rPr lang="es-GT" sz="900" b="1" dirty="0" err="1">
                <a:solidFill>
                  <a:schemeClr val="accent5"/>
                </a:solidFill>
                <a:latin typeface="+mj-lt"/>
              </a:rPr>
              <a:t>micropython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access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and control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MicroPython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internals</a:t>
            </a:r>
            <a:endParaRPr lang="es-GT" sz="900" dirty="0">
              <a:solidFill>
                <a:schemeClr val="accent5"/>
              </a:solidFill>
              <a:latin typeface="+mj-lt"/>
            </a:endParaRPr>
          </a:p>
          <a:p>
            <a:r>
              <a:rPr lang="es-GT" sz="900" b="1" dirty="0" err="1">
                <a:solidFill>
                  <a:schemeClr val="accent5"/>
                </a:solidFill>
                <a:latin typeface="+mj-lt"/>
              </a:rPr>
              <a:t>network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—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network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configuration</a:t>
            </a:r>
            <a:endParaRPr lang="es-GT" sz="900" dirty="0">
              <a:solidFill>
                <a:schemeClr val="accent5"/>
              </a:solidFill>
              <a:latin typeface="+mj-lt"/>
            </a:endParaRPr>
          </a:p>
          <a:p>
            <a:r>
              <a:rPr lang="es-GT" sz="900" b="1" dirty="0" err="1">
                <a:solidFill>
                  <a:schemeClr val="accent5"/>
                </a:solidFill>
                <a:latin typeface="+mj-lt"/>
              </a:rPr>
              <a:t>ubluetooth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—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low-level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Bluetooth</a:t>
            </a:r>
          </a:p>
          <a:p>
            <a:r>
              <a:rPr lang="es-GT" sz="900" b="1" dirty="0" err="1">
                <a:solidFill>
                  <a:schemeClr val="accent5"/>
                </a:solidFill>
                <a:latin typeface="+mj-lt"/>
              </a:rPr>
              <a:t>ucryptolib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cryptographic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ciphers</a:t>
            </a:r>
            <a:endParaRPr lang="es-GT" sz="900" dirty="0">
              <a:solidFill>
                <a:schemeClr val="accent5"/>
              </a:solidFill>
              <a:latin typeface="+mj-lt"/>
            </a:endParaRPr>
          </a:p>
          <a:p>
            <a:r>
              <a:rPr lang="es-GT" sz="900" b="1" dirty="0" err="1">
                <a:solidFill>
                  <a:schemeClr val="accent5"/>
                </a:solidFill>
                <a:latin typeface="+mj-lt"/>
              </a:rPr>
              <a:t>uctypes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access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binary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data in a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structured</a:t>
            </a:r>
            <a:r>
              <a:rPr lang="es-GT" sz="9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900" dirty="0" err="1">
                <a:solidFill>
                  <a:schemeClr val="accent5"/>
                </a:solidFill>
                <a:latin typeface="+mj-lt"/>
              </a:rPr>
              <a:t>way</a:t>
            </a:r>
            <a:endParaRPr lang="es-GT" sz="900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E98B69-C2C7-4C56-8808-668802903C20}"/>
              </a:ext>
            </a:extLst>
          </p:cNvPr>
          <p:cNvSpPr txBox="1"/>
          <p:nvPr/>
        </p:nvSpPr>
        <p:spPr>
          <a:xfrm>
            <a:off x="7260126" y="410160"/>
            <a:ext cx="3190876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cmath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mathematical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functions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for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complex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numbers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gc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control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the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garbage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collector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math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mathematical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functions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uarray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arrays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of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numeric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data</a:t>
            </a: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uasyncio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—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asynchronous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I/O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scheduler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ubinascii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binary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/ASCII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conversions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ucollections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collection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and container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types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uerrno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system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error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codes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uhashlib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hashing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algorithms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uheapq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heap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queue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algorithm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uio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input/output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streams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ujson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JSON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encoding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and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decoding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uos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basic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“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operating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system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”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services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>
                <a:solidFill>
                  <a:schemeClr val="accent5"/>
                </a:solidFill>
                <a:latin typeface="+mj-lt"/>
              </a:rPr>
              <a:t>ure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simple regular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expressions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uselect</a:t>
            </a:r>
            <a:r>
              <a:rPr lang="es-GT" sz="800" b="1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wait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for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events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on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a set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of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streams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usocket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socket module</a:t>
            </a: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ussl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SSL/TLS module</a:t>
            </a: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ustruct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pack and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unpack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primitive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data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types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usys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system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specific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functions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utime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time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related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functions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uzlib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zlib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decompression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  <a:p>
            <a:r>
              <a:rPr lang="es-GT" sz="800" b="1" dirty="0">
                <a:solidFill>
                  <a:schemeClr val="accent5"/>
                </a:solidFill>
                <a:latin typeface="+mj-lt"/>
              </a:rPr>
              <a:t>_</a:t>
            </a:r>
            <a:r>
              <a:rPr lang="es-GT" sz="800" b="1" dirty="0" err="1">
                <a:solidFill>
                  <a:schemeClr val="accent5"/>
                </a:solidFill>
                <a:latin typeface="+mj-lt"/>
              </a:rPr>
              <a:t>thread</a:t>
            </a:r>
            <a:r>
              <a:rPr lang="es-GT" sz="800" b="1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–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multithreading</a:t>
            </a:r>
            <a:r>
              <a:rPr lang="es-GT" sz="800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s-GT" sz="800" dirty="0" err="1">
                <a:solidFill>
                  <a:schemeClr val="accent5"/>
                </a:solidFill>
                <a:latin typeface="+mj-lt"/>
              </a:rPr>
              <a:t>support</a:t>
            </a:r>
            <a:endParaRPr lang="es-GT" sz="800" dirty="0">
              <a:solidFill>
                <a:schemeClr val="accent5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707903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8" grpId="0" animBg="1"/>
      <p:bldP spid="24" grpId="0"/>
      <p:bldP spid="17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A6F98A00-4ADE-4668-ADEB-2B534F082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5356" y="1213164"/>
            <a:ext cx="3714704" cy="535531"/>
          </a:xfrm>
        </p:spPr>
        <p:txBody>
          <a:bodyPr/>
          <a:lstStyle/>
          <a:p>
            <a:r>
              <a:rPr lang="en-US" dirty="0" err="1"/>
              <a:t>MicroPython</a:t>
            </a:r>
            <a:endParaRPr lang="en-US" dirty="0"/>
          </a:p>
          <a:p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FB653B8-AC0B-4FA0-A768-55D6AC15C33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086659" y="3812777"/>
            <a:ext cx="4641498" cy="2599686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GT" dirty="0"/>
              <a:t>Lenguaje compilado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GT" dirty="0"/>
              <a:t>Código mas compacto y eficiente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GT" dirty="0" err="1"/>
              <a:t>Strong</a:t>
            </a:r>
            <a:r>
              <a:rPr lang="es-GT" dirty="0"/>
              <a:t> </a:t>
            </a:r>
            <a:r>
              <a:rPr lang="es-GT" dirty="0" err="1"/>
              <a:t>typed</a:t>
            </a:r>
            <a:endParaRPr lang="es-GT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GT" dirty="0" err="1"/>
              <a:t>Codigo</a:t>
            </a:r>
            <a:r>
              <a:rPr lang="es-GT" dirty="0"/>
              <a:t> estático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GT" dirty="0" err="1"/>
              <a:t>Memory</a:t>
            </a:r>
            <a:r>
              <a:rPr lang="es-GT" dirty="0"/>
              <a:t> </a:t>
            </a:r>
            <a:r>
              <a:rPr lang="es-GT" dirty="0" err="1"/>
              <a:t>allocation</a:t>
            </a:r>
            <a:endParaRPr lang="es-GT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291744C0-B04C-4141-9643-81CC35EF1F51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1086659" y="1207550"/>
            <a:ext cx="3773077" cy="411447"/>
          </a:xfrm>
        </p:spPr>
        <p:txBody>
          <a:bodyPr/>
          <a:lstStyle/>
          <a:p>
            <a:r>
              <a:rPr lang="en-US" dirty="0"/>
              <a:t>C++</a:t>
            </a: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B6711662-4B03-49B9-AB09-849C1E4A2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err="1"/>
              <a:t>Micropython</a:t>
            </a:r>
            <a:endParaRPr lang="en-US" sz="2800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9EA029F4-E513-462D-83BF-CB598A7D30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18657" y="491672"/>
            <a:ext cx="8555535" cy="535531"/>
          </a:xfrm>
        </p:spPr>
        <p:txBody>
          <a:bodyPr/>
          <a:lstStyle/>
          <a:p>
            <a:pPr algn="ctr"/>
            <a:r>
              <a:rPr lang="en-US" dirty="0"/>
              <a:t>Diferencias con C++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40F069-0A4A-4AB1-8E20-50B356447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752" y="1692014"/>
            <a:ext cx="3506893" cy="19482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ED2A7E-0EFF-401B-A610-D92E7188E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5356" y="1724232"/>
            <a:ext cx="4305673" cy="1577477"/>
          </a:xfrm>
          <a:prstGeom prst="rect">
            <a:avLst/>
          </a:prstGeom>
        </p:spPr>
      </p:pic>
      <p:sp>
        <p:nvSpPr>
          <p:cNvPr id="16" name="Content Placeholder 13">
            <a:extLst>
              <a:ext uri="{FF2B5EF4-FFF2-40B4-BE49-F238E27FC236}">
                <a16:creationId xmlns:a16="http://schemas.microsoft.com/office/drawing/2014/main" id="{5C794D81-F3AF-4804-B2CE-54535AAC9D21}"/>
              </a:ext>
            </a:extLst>
          </p:cNvPr>
          <p:cNvSpPr txBox="1">
            <a:spLocks/>
          </p:cNvSpPr>
          <p:nvPr/>
        </p:nvSpPr>
        <p:spPr>
          <a:xfrm>
            <a:off x="7465356" y="3812777"/>
            <a:ext cx="3840480" cy="259968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GT" dirty="0"/>
              <a:t>Lenguaje Interpretado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GT" dirty="0"/>
              <a:t>Mayor facilidad de uso y escalabilidad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GT" dirty="0"/>
              <a:t>Dynamic </a:t>
            </a:r>
            <a:r>
              <a:rPr lang="es-GT" dirty="0" err="1"/>
              <a:t>typed</a:t>
            </a:r>
            <a:endParaRPr lang="es-GT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GT" dirty="0"/>
              <a:t>REPL y </a:t>
            </a:r>
            <a:r>
              <a:rPr lang="es-GT" dirty="0" err="1"/>
              <a:t>WiFi</a:t>
            </a:r>
            <a:r>
              <a:rPr lang="es-GT" dirty="0"/>
              <a:t> REPL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GT" dirty="0" err="1"/>
              <a:t>Garbage</a:t>
            </a:r>
            <a:r>
              <a:rPr lang="es-GT" dirty="0"/>
              <a:t> </a:t>
            </a:r>
            <a:r>
              <a:rPr lang="es-GT" dirty="0" err="1"/>
              <a:t>collector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221701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1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F107DADB-2D8D-4723-8AEF-C4A6AE0C1905}"/>
              </a:ext>
            </a:extLst>
          </p:cNvPr>
          <p:cNvGrpSpPr/>
          <p:nvPr/>
        </p:nvGrpSpPr>
        <p:grpSpPr>
          <a:xfrm>
            <a:off x="5051260" y="243125"/>
            <a:ext cx="3883111" cy="2912334"/>
            <a:chOff x="4844527" y="159080"/>
            <a:chExt cx="3479797" cy="2609848"/>
          </a:xfrm>
        </p:grpSpPr>
        <p:pic>
          <p:nvPicPr>
            <p:cNvPr id="8" name="Picture 7" descr="A close - up of a circuit board&#10;&#10;Description automatically generated with medium confidence">
              <a:extLst>
                <a:ext uri="{FF2B5EF4-FFF2-40B4-BE49-F238E27FC236}">
                  <a16:creationId xmlns:a16="http://schemas.microsoft.com/office/drawing/2014/main" id="{7344ACAD-D211-48DD-BE6B-869BF97067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4527" y="159080"/>
              <a:ext cx="3479797" cy="260984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3F88ECC-A698-45FA-8B3F-A1B96ACF4111}"/>
                </a:ext>
              </a:extLst>
            </p:cNvPr>
            <p:cNvSpPr txBox="1"/>
            <p:nvPr/>
          </p:nvSpPr>
          <p:spPr>
            <a:xfrm>
              <a:off x="5089057" y="2096769"/>
              <a:ext cx="1168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GT" sz="2000" dirty="0" err="1">
                  <a:solidFill>
                    <a:schemeClr val="accent2"/>
                  </a:solidFill>
                </a:rPr>
                <a:t>PyBoard</a:t>
              </a:r>
              <a:endParaRPr lang="es-GT" sz="20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DDA827-AFD3-4B25-BAA0-785545E9A2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07671" y="3638255"/>
            <a:ext cx="4566001" cy="480131"/>
          </a:xfrm>
        </p:spPr>
        <p:txBody>
          <a:bodyPr/>
          <a:lstStyle/>
          <a:p>
            <a:pPr algn="ctr"/>
            <a:r>
              <a:rPr lang="es-GT" dirty="0"/>
              <a:t>Microcontroladores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MicroPython</a:t>
            </a:r>
            <a:endParaRPr lang="en-US" dirty="0"/>
          </a:p>
        </p:txBody>
      </p:sp>
      <p:pic>
        <p:nvPicPr>
          <p:cNvPr id="6" name="Picture 5" descr="A picture containing text, lamp, vector graphics, light&#10;&#10;Description automatically generated">
            <a:extLst>
              <a:ext uri="{FF2B5EF4-FFF2-40B4-BE49-F238E27FC236}">
                <a16:creationId xmlns:a16="http://schemas.microsoft.com/office/drawing/2014/main" id="{DA92C2F6-4B31-4EB9-AC41-4AB5E3F0D50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1" y="765608"/>
            <a:ext cx="2258718" cy="23006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E35CC74-36E1-416A-9796-407689417731}"/>
              </a:ext>
            </a:extLst>
          </p:cNvPr>
          <p:cNvSpPr txBox="1"/>
          <p:nvPr/>
        </p:nvSpPr>
        <p:spPr>
          <a:xfrm>
            <a:off x="219823" y="5812288"/>
            <a:ext cx="72517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sz="2400" dirty="0">
                <a:solidFill>
                  <a:schemeClr val="accent5"/>
                </a:solidFill>
                <a:latin typeface="+mj-lt"/>
              </a:rPr>
              <a:t>Listado Completo:</a:t>
            </a:r>
            <a:endParaRPr lang="es-GT" sz="2400" dirty="0">
              <a:solidFill>
                <a:schemeClr val="accent5"/>
              </a:solidFill>
              <a:latin typeface="+mj-lt"/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s-GT" sz="2400" dirty="0">
                <a:solidFill>
                  <a:srgbClr val="43C0FF"/>
                </a:solidFill>
                <a:latin typeface="+mj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https://forum.micropython.org/viewforum.php?f=10</a:t>
            </a:r>
            <a:endParaRPr lang="es-GT" sz="2400" dirty="0">
              <a:latin typeface="+mj-lt"/>
            </a:endParaRPr>
          </a:p>
          <a:p>
            <a:endParaRPr lang="es-GT" sz="2400" dirty="0">
              <a:latin typeface="+mj-lt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E8B98AF-7CB9-4A63-AEDA-EEC4D3CAFC41}"/>
              </a:ext>
            </a:extLst>
          </p:cNvPr>
          <p:cNvGrpSpPr/>
          <p:nvPr/>
        </p:nvGrpSpPr>
        <p:grpSpPr>
          <a:xfrm>
            <a:off x="4418414" y="3973708"/>
            <a:ext cx="2733081" cy="1953726"/>
            <a:chOff x="5217884" y="3373103"/>
            <a:chExt cx="2733081" cy="1953726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949BB9E-4E60-48AE-B6E5-0E786EF73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17884" y="3373103"/>
              <a:ext cx="2733081" cy="1953726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F2E5891-02B6-41CF-84AB-000018542FCE}"/>
                </a:ext>
              </a:extLst>
            </p:cNvPr>
            <p:cNvSpPr txBox="1"/>
            <p:nvPr/>
          </p:nvSpPr>
          <p:spPr>
            <a:xfrm>
              <a:off x="5257800" y="3662460"/>
              <a:ext cx="1168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GT" sz="2000" dirty="0" err="1">
                  <a:solidFill>
                    <a:schemeClr val="accent2"/>
                  </a:solidFill>
                </a:rPr>
                <a:t>Rpi</a:t>
              </a:r>
              <a:r>
                <a:rPr lang="es-GT" sz="2000" dirty="0">
                  <a:solidFill>
                    <a:schemeClr val="accent2"/>
                  </a:solidFill>
                </a:rPr>
                <a:t> Pico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15CA14C-4E74-4233-B5C2-205CEFDD5385}"/>
              </a:ext>
            </a:extLst>
          </p:cNvPr>
          <p:cNvGrpSpPr/>
          <p:nvPr/>
        </p:nvGrpSpPr>
        <p:grpSpPr>
          <a:xfrm>
            <a:off x="9294653" y="243125"/>
            <a:ext cx="2589785" cy="2537355"/>
            <a:chOff x="8727638" y="257777"/>
            <a:chExt cx="2589785" cy="2537355"/>
          </a:xfrm>
        </p:grpSpPr>
        <p:pic>
          <p:nvPicPr>
            <p:cNvPr id="13" name="Picture 12" descr="A circuit board&#10;&#10;Description automatically generated">
              <a:extLst>
                <a:ext uri="{FF2B5EF4-FFF2-40B4-BE49-F238E27FC236}">
                  <a16:creationId xmlns:a16="http://schemas.microsoft.com/office/drawing/2014/main" id="{B0EB88FE-AEE2-4398-A218-A341CC85B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80068" y="257777"/>
              <a:ext cx="2537355" cy="253735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4C31D20-79EF-4F81-B99D-D0772F932424}"/>
                </a:ext>
              </a:extLst>
            </p:cNvPr>
            <p:cNvSpPr txBox="1"/>
            <p:nvPr/>
          </p:nvSpPr>
          <p:spPr>
            <a:xfrm>
              <a:off x="8727638" y="2079048"/>
              <a:ext cx="1168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GT" sz="2000" dirty="0">
                  <a:solidFill>
                    <a:schemeClr val="accent2"/>
                  </a:solidFill>
                </a:rPr>
                <a:t>ESP8266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E95D292-7276-49CC-BEC3-0F5263387603}"/>
              </a:ext>
            </a:extLst>
          </p:cNvPr>
          <p:cNvGrpSpPr/>
          <p:nvPr/>
        </p:nvGrpSpPr>
        <p:grpSpPr>
          <a:xfrm>
            <a:off x="7559329" y="2667191"/>
            <a:ext cx="2691476" cy="2613034"/>
            <a:chOff x="7824007" y="2458648"/>
            <a:chExt cx="2691476" cy="2613034"/>
          </a:xfrm>
        </p:grpSpPr>
        <p:pic>
          <p:nvPicPr>
            <p:cNvPr id="27" name="Picture 26" descr="A close - up of a computer chip&#10;&#10;Description automatically generated with low confidence">
              <a:extLst>
                <a:ext uri="{FF2B5EF4-FFF2-40B4-BE49-F238E27FC236}">
                  <a16:creationId xmlns:a16="http://schemas.microsoft.com/office/drawing/2014/main" id="{1887524E-13A5-4BF1-B469-72EED535A2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24007" y="2458648"/>
              <a:ext cx="2613034" cy="2613034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9D2D020-84BE-4189-8DB3-F32FD95D6B2B}"/>
                </a:ext>
              </a:extLst>
            </p:cNvPr>
            <p:cNvSpPr txBox="1"/>
            <p:nvPr/>
          </p:nvSpPr>
          <p:spPr>
            <a:xfrm>
              <a:off x="9347083" y="4128058"/>
              <a:ext cx="1168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GT" sz="2000" dirty="0">
                  <a:solidFill>
                    <a:schemeClr val="accent2"/>
                  </a:solidFill>
                </a:rPr>
                <a:t>ESP32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D085555-35FC-4211-8172-F36FE939463F}"/>
              </a:ext>
            </a:extLst>
          </p:cNvPr>
          <p:cNvGrpSpPr/>
          <p:nvPr/>
        </p:nvGrpSpPr>
        <p:grpSpPr>
          <a:xfrm>
            <a:off x="9294653" y="4484524"/>
            <a:ext cx="2862923" cy="2097070"/>
            <a:chOff x="8935697" y="4475261"/>
            <a:chExt cx="3256303" cy="2537356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5EFAF33-60FD-4DD5-953D-CFD356474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654644" y="4475261"/>
              <a:ext cx="2537356" cy="2537356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377961-4BBF-4839-BAA0-392A5B8CBBD9}"/>
                </a:ext>
              </a:extLst>
            </p:cNvPr>
            <p:cNvSpPr txBox="1"/>
            <p:nvPr/>
          </p:nvSpPr>
          <p:spPr>
            <a:xfrm>
              <a:off x="8935697" y="6200113"/>
              <a:ext cx="13548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GT" sz="2000" dirty="0" err="1">
                  <a:solidFill>
                    <a:schemeClr val="accent2"/>
                  </a:solidFill>
                </a:rPr>
                <a:t>Micro:bit</a:t>
              </a:r>
              <a:endParaRPr lang="es-GT" sz="20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C99A3C93-1B82-4A85-A55C-EDF700C8E876}"/>
              </a:ext>
            </a:extLst>
          </p:cNvPr>
          <p:cNvSpPr/>
          <p:nvPr/>
        </p:nvSpPr>
        <p:spPr>
          <a:xfrm>
            <a:off x="8839200" y="243125"/>
            <a:ext cx="3045238" cy="2920110"/>
          </a:xfrm>
          <a:prstGeom prst="ellipse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s-GT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AE9340C-D262-49F6-B4F4-E8CA9CF0EBEE}"/>
              </a:ext>
            </a:extLst>
          </p:cNvPr>
          <p:cNvSpPr/>
          <p:nvPr/>
        </p:nvSpPr>
        <p:spPr>
          <a:xfrm>
            <a:off x="9082405" y="4601751"/>
            <a:ext cx="2947248" cy="2227938"/>
          </a:xfrm>
          <a:prstGeom prst="ellipse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14114610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0" grpId="0" animBg="1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DDA827-AFD3-4B25-BAA0-785545E9A2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6122" y="4108717"/>
            <a:ext cx="3241547" cy="480131"/>
          </a:xfrm>
        </p:spPr>
        <p:txBody>
          <a:bodyPr/>
          <a:lstStyle/>
          <a:p>
            <a:pPr algn="ctr"/>
            <a:r>
              <a:rPr lang="es-GT" dirty="0"/>
              <a:t>IDE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49335E-5A0B-4455-AD3A-42B8C81EDC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51508" y="4713088"/>
            <a:ext cx="2264986" cy="535531"/>
          </a:xfrm>
        </p:spPr>
        <p:txBody>
          <a:bodyPr/>
          <a:lstStyle/>
          <a:p>
            <a:pPr algn="r"/>
            <a:r>
              <a:rPr lang="es-GT" sz="3200" dirty="0" err="1"/>
              <a:t>Thonny</a:t>
            </a:r>
            <a:endParaRPr lang="es-GT" sz="320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MicroPython</a:t>
            </a:r>
            <a:endParaRPr lang="en-US" dirty="0"/>
          </a:p>
        </p:txBody>
      </p:sp>
      <p:pic>
        <p:nvPicPr>
          <p:cNvPr id="6" name="Picture 5" descr="A picture containing text, lamp, vector graphics, light&#10;&#10;Description automatically generated">
            <a:extLst>
              <a:ext uri="{FF2B5EF4-FFF2-40B4-BE49-F238E27FC236}">
                <a16:creationId xmlns:a16="http://schemas.microsoft.com/office/drawing/2014/main" id="{DA92C2F6-4B31-4EB9-AC41-4AB5E3F0D50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1" y="765608"/>
            <a:ext cx="2258718" cy="23006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A0EECD-81A6-4CFA-AFC9-6DA8816253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80305" y="889934"/>
            <a:ext cx="6248290" cy="45774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864FB4-1459-4B62-8BA7-E87C469CF603}"/>
              </a:ext>
            </a:extLst>
          </p:cNvPr>
          <p:cNvSpPr txBox="1"/>
          <p:nvPr/>
        </p:nvSpPr>
        <p:spPr>
          <a:xfrm>
            <a:off x="5747040" y="5959728"/>
            <a:ext cx="35398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sz="2400" dirty="0">
                <a:hlinkClick r:id="rId5"/>
              </a:rPr>
              <a:t>https://thonny.org/</a:t>
            </a:r>
            <a:endParaRPr lang="es-GT" sz="2400" dirty="0"/>
          </a:p>
        </p:txBody>
      </p:sp>
      <p:pic>
        <p:nvPicPr>
          <p:cNvPr id="8" name="Graphic 7" descr="Download from cloud with solid fill">
            <a:extLst>
              <a:ext uri="{FF2B5EF4-FFF2-40B4-BE49-F238E27FC236}">
                <a16:creationId xmlns:a16="http://schemas.microsoft.com/office/drawing/2014/main" id="{7445352E-C69E-451D-816A-6362A6DBC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00709" y="5821228"/>
            <a:ext cx="677888" cy="6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362551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DDA827-AFD3-4B25-BAA0-785545E9A2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6122" y="4108717"/>
            <a:ext cx="3241547" cy="480131"/>
          </a:xfrm>
        </p:spPr>
        <p:txBody>
          <a:bodyPr/>
          <a:lstStyle/>
          <a:p>
            <a:pPr algn="ctr"/>
            <a:r>
              <a:rPr lang="es-GT" dirty="0"/>
              <a:t>IDE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49335E-5A0B-4455-AD3A-42B8C81EDC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51508" y="4713088"/>
            <a:ext cx="2264986" cy="535531"/>
          </a:xfrm>
        </p:spPr>
        <p:txBody>
          <a:bodyPr/>
          <a:lstStyle/>
          <a:p>
            <a:pPr algn="r"/>
            <a:r>
              <a:rPr lang="es-GT" sz="3200" dirty="0" err="1"/>
              <a:t>uPyCraft</a:t>
            </a:r>
            <a:endParaRPr lang="es-GT" sz="320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MicroPython</a:t>
            </a:r>
            <a:endParaRPr lang="en-US" dirty="0"/>
          </a:p>
        </p:txBody>
      </p:sp>
      <p:pic>
        <p:nvPicPr>
          <p:cNvPr id="6" name="Picture 5" descr="A picture containing text, lamp, vector graphics, light&#10;&#10;Description automatically generated">
            <a:extLst>
              <a:ext uri="{FF2B5EF4-FFF2-40B4-BE49-F238E27FC236}">
                <a16:creationId xmlns:a16="http://schemas.microsoft.com/office/drawing/2014/main" id="{DA92C2F6-4B31-4EB9-AC41-4AB5E3F0D50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1" y="765608"/>
            <a:ext cx="2258718" cy="23006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A0EECD-81A6-4CFA-AFC9-6DA881625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305" y="580941"/>
            <a:ext cx="5821120" cy="48824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864FB4-1459-4B62-8BA7-E87C469CF603}"/>
              </a:ext>
            </a:extLst>
          </p:cNvPr>
          <p:cNvSpPr txBox="1"/>
          <p:nvPr/>
        </p:nvSpPr>
        <p:spPr>
          <a:xfrm>
            <a:off x="5747039" y="5959728"/>
            <a:ext cx="64449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sz="2400" dirty="0">
                <a:hlinkClick r:id="rId5"/>
              </a:rPr>
              <a:t>https://dfrobot.gitbooks.io/upycraft/content/</a:t>
            </a:r>
            <a:endParaRPr lang="es-GT" sz="2400" dirty="0"/>
          </a:p>
        </p:txBody>
      </p:sp>
      <p:pic>
        <p:nvPicPr>
          <p:cNvPr id="8" name="Graphic 7" descr="Download from cloud with solid fill">
            <a:extLst>
              <a:ext uri="{FF2B5EF4-FFF2-40B4-BE49-F238E27FC236}">
                <a16:creationId xmlns:a16="http://schemas.microsoft.com/office/drawing/2014/main" id="{7445352E-C69E-451D-816A-6362A6DBC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00709" y="5821228"/>
            <a:ext cx="677888" cy="6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0150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0" grpId="0"/>
    </p:bldLst>
  </p:timing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425_Powerful Presentations_Win32_mlw - v2" id="{7CBB6D80-F69F-4458-A96A-A39B855A93D5}" vid="{827664DE-2D82-4B7F-8582-8671022436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480f6609812271f56e53f2aff71704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b48d77c16982ba2890c3fe2b4c067b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2E6351-E64A-42DD-A554-7DF7522221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30CA71C-6B24-463C-853F-076A02E27C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C2FF92-1ACE-4D23-9586-85906FF02F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456</TotalTime>
  <Words>821</Words>
  <Application>Microsoft Office PowerPoint</Application>
  <PresentationFormat>Widescreen</PresentationFormat>
  <Paragraphs>167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Wingdings</vt:lpstr>
      <vt:lpstr>Storybuilding Neal Creative</vt:lpstr>
      <vt:lpstr>MicroPython</vt:lpstr>
      <vt:lpstr>PowerPoint Presentation</vt:lpstr>
      <vt:lpstr>Eduardo Pivaral</vt:lpstr>
      <vt:lpstr>IoT</vt:lpstr>
      <vt:lpstr>MicroPython</vt:lpstr>
      <vt:lpstr>Micropython</vt:lpstr>
      <vt:lpstr>MicroPython</vt:lpstr>
      <vt:lpstr>MicroPython</vt:lpstr>
      <vt:lpstr>MicroPython</vt:lpstr>
      <vt:lpstr>MicroPython</vt:lpstr>
      <vt:lpstr>MicroPython</vt:lpstr>
      <vt:lpstr>PowerPoint Presentation</vt:lpstr>
      <vt:lpstr>Demos</vt:lpstr>
      <vt:lpstr>Muchas gracias!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POWERFUL</dc:title>
  <dc:subject/>
  <dc:creator>Eduardo Pivaral</dc:creator>
  <cp:keywords/>
  <dc:description/>
  <cp:lastModifiedBy>Eduardo Pivaral</cp:lastModifiedBy>
  <cp:revision>73</cp:revision>
  <dcterms:created xsi:type="dcterms:W3CDTF">2021-01-30T03:32:30Z</dcterms:created>
  <dcterms:modified xsi:type="dcterms:W3CDTF">2021-02-04T03:38:23Z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